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4" r:id="rId4"/>
    <p:sldId id="265" r:id="rId5"/>
    <p:sldId id="266" r:id="rId6"/>
    <p:sldId id="267" r:id="rId7"/>
    <p:sldId id="259" r:id="rId8"/>
    <p:sldId id="260" r:id="rId9"/>
    <p:sldId id="261" r:id="rId10"/>
    <p:sldId id="262" r:id="rId11"/>
    <p:sldId id="263" r:id="rId12"/>
    <p:sldId id="273" r:id="rId13"/>
    <p:sldId id="269" r:id="rId14"/>
    <p:sldId id="270" r:id="rId15"/>
    <p:sldId id="268"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8AB6C-8680-4807-96BF-C804F9D33831}" v="25" dt="2024-05-02T09:13:33.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p:scale>
          <a:sx n="66" d="100"/>
          <a:sy n="66" d="100"/>
        </p:scale>
        <p:origin x="3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40722-DA26-4F02-A7B6-A0D6D9838270}" type="datetimeFigureOut">
              <a:rPr lang="en-IN" smtClean="0"/>
              <a:t>02-05-2024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CBB59-D8AA-4C07-87EE-2716CA22F288}" type="slidenum">
              <a:rPr lang="en-IN" smtClean="0"/>
              <a:t>‹#›</a:t>
            </a:fld>
            <a:endParaRPr lang="en-IN"/>
          </a:p>
        </p:txBody>
      </p:sp>
    </p:spTree>
    <p:extLst>
      <p:ext uri="{BB962C8B-B14F-4D97-AF65-F5344CB8AC3E}">
        <p14:creationId xmlns:p14="http://schemas.microsoft.com/office/powerpoint/2010/main" val="2882890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2CBB59-D8AA-4C07-87EE-2716CA22F288}" type="slidenum">
              <a:rPr lang="en-IN" smtClean="0"/>
              <a:t>16</a:t>
            </a:fld>
            <a:endParaRPr lang="en-IN"/>
          </a:p>
        </p:txBody>
      </p:sp>
    </p:spTree>
    <p:extLst>
      <p:ext uri="{BB962C8B-B14F-4D97-AF65-F5344CB8AC3E}">
        <p14:creationId xmlns:p14="http://schemas.microsoft.com/office/powerpoint/2010/main" val="1422439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604A-5FD3-1DC8-355D-3B8DCACEC4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1ACDAF-6133-631F-D84E-1079AC918B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243499-2231-51F2-BAE8-4829D6A0AD1A}"/>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5" name="Footer Placeholder 4">
            <a:extLst>
              <a:ext uri="{FF2B5EF4-FFF2-40B4-BE49-F238E27FC236}">
                <a16:creationId xmlns:a16="http://schemas.microsoft.com/office/drawing/2014/main" id="{4B373F23-77C5-B203-DEBA-84B820DD24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DC199B-C0ED-FC0C-4F64-E723FE326166}"/>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122658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72F47-E57F-8659-22D3-872D60BE56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87CF0F-C0DF-49F0-5078-7238676FEE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498102-8600-6D4A-B1A0-1D76ECA97508}"/>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5" name="Footer Placeholder 4">
            <a:extLst>
              <a:ext uri="{FF2B5EF4-FFF2-40B4-BE49-F238E27FC236}">
                <a16:creationId xmlns:a16="http://schemas.microsoft.com/office/drawing/2014/main" id="{2335A61D-2E67-61BB-2DC8-8DE3C9A9F2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54A594-40BA-A3DE-DB90-9837A7099DE9}"/>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3954143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4EC08A-8A87-61BD-47F0-B9B222784C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1899B2-0E9F-E444-0426-71D3F177BD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B55894-2066-E1D2-B4BA-949316B83640}"/>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5" name="Footer Placeholder 4">
            <a:extLst>
              <a:ext uri="{FF2B5EF4-FFF2-40B4-BE49-F238E27FC236}">
                <a16:creationId xmlns:a16="http://schemas.microsoft.com/office/drawing/2014/main" id="{DECAE22F-4E3D-5676-89AC-D7F671AEB8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FD9C6F-BF04-6AF3-38F5-BDD4D42243B7}"/>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3457532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D950-66E3-FE3B-CDB2-5540C17841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3F47D1-6A4F-C734-B5D7-ECCE39B36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6C5F00-C3FA-565A-74CA-B7BE65B03F14}"/>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5" name="Footer Placeholder 4">
            <a:extLst>
              <a:ext uri="{FF2B5EF4-FFF2-40B4-BE49-F238E27FC236}">
                <a16:creationId xmlns:a16="http://schemas.microsoft.com/office/drawing/2014/main" id="{418DDCFF-4873-B82C-F46F-BF27A2E4E7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19B5B4-8A81-3CA2-5DD3-EF7005E653BA}"/>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302271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DA9C-1559-FCF7-8811-CD200C95F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AEBE71A-6BAE-14C9-C851-B6721CE13C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588D43-6377-7A82-21CB-61FE94B463B2}"/>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5" name="Footer Placeholder 4">
            <a:extLst>
              <a:ext uri="{FF2B5EF4-FFF2-40B4-BE49-F238E27FC236}">
                <a16:creationId xmlns:a16="http://schemas.microsoft.com/office/drawing/2014/main" id="{35D188B2-60B1-571B-423E-70E80688BB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5AF744-B7B6-03BD-5EFF-FEBC6EF47CEB}"/>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181894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26A6-42E3-3144-3F7F-A1FE96F893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5AB150-59F9-34CF-489C-79E35D38F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C00D51-6463-03D0-A6AD-B33F59CF93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60291A-7D6A-067A-A3BD-01F11B7C8CAC}"/>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6" name="Footer Placeholder 5">
            <a:extLst>
              <a:ext uri="{FF2B5EF4-FFF2-40B4-BE49-F238E27FC236}">
                <a16:creationId xmlns:a16="http://schemas.microsoft.com/office/drawing/2014/main" id="{9AA9B1F6-B5E2-50C8-1705-C56FE5F257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C34F40-10B2-D1BA-9EEA-4B57ED4CD41C}"/>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2816683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C169-0BD2-B901-A2BA-60D276C64E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F87DD3-A461-F5A9-A4DA-4B459337C8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61A2C9-073C-7875-FAA6-C7DDB9868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5AFAD42-BBC7-F8BE-5755-D2C84C0E45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EC127-B973-2D1F-5568-45522153FF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DDC354-E2C0-E244-C9D1-2D6B708FB8BA}"/>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8" name="Footer Placeholder 7">
            <a:extLst>
              <a:ext uri="{FF2B5EF4-FFF2-40B4-BE49-F238E27FC236}">
                <a16:creationId xmlns:a16="http://schemas.microsoft.com/office/drawing/2014/main" id="{7AC5F3A0-C505-8510-321F-82A7BEAB9DD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08B01D-B793-6C08-1A23-93B93F70924E}"/>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13386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F8044-18BB-EDEC-412C-A58D9AD343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A1B697-3DF4-F8FC-6A00-EC4FC380CFC8}"/>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4" name="Footer Placeholder 3">
            <a:extLst>
              <a:ext uri="{FF2B5EF4-FFF2-40B4-BE49-F238E27FC236}">
                <a16:creationId xmlns:a16="http://schemas.microsoft.com/office/drawing/2014/main" id="{F2B446B9-DB7C-5255-FC34-375DF97F0D7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2E388C-61BD-A12C-945E-6DBECFCAA1BB}"/>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2654219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C6899-CEA4-F9E4-B2C5-44CCCCD05A1F}"/>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3" name="Footer Placeholder 2">
            <a:extLst>
              <a:ext uri="{FF2B5EF4-FFF2-40B4-BE49-F238E27FC236}">
                <a16:creationId xmlns:a16="http://schemas.microsoft.com/office/drawing/2014/main" id="{B02BAF82-4AC5-4589-51FF-587E18E39A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8CA235C-A7A7-1D53-9D3A-2920BC4D51CD}"/>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1311877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C415-4A35-044F-A1E9-4DDC0B73DB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7C5669-933C-CB05-FB30-3EB494E4F7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AFAB4E-FE72-E1F2-10A2-98D71E9F4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BA6866-AD79-3B61-24FE-6C73043DE433}"/>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6" name="Footer Placeholder 5">
            <a:extLst>
              <a:ext uri="{FF2B5EF4-FFF2-40B4-BE49-F238E27FC236}">
                <a16:creationId xmlns:a16="http://schemas.microsoft.com/office/drawing/2014/main" id="{67CF1823-98C9-143B-E106-B6355F5FB7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15C603-9A9B-3773-58FF-2346CD0A95F0}"/>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293846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3BACD-17EE-ACE0-1CA0-3596A60173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CFDB37-4D7F-2890-18FA-B982E3F2AE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4CA184-1AFE-AE84-04EE-E3516F663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234EF-53AD-76B5-7548-F04CD2FF346A}"/>
              </a:ext>
            </a:extLst>
          </p:cNvPr>
          <p:cNvSpPr>
            <a:spLocks noGrp="1"/>
          </p:cNvSpPr>
          <p:nvPr>
            <p:ph type="dt" sz="half" idx="10"/>
          </p:nvPr>
        </p:nvSpPr>
        <p:spPr/>
        <p:txBody>
          <a:bodyPr/>
          <a:lstStyle/>
          <a:p>
            <a:fld id="{A1C4D524-5280-49A2-AC6B-43A5720BA62C}" type="datetimeFigureOut">
              <a:rPr lang="en-IN" smtClean="0"/>
              <a:t>01-05-2024</a:t>
            </a:fld>
            <a:endParaRPr lang="en-IN"/>
          </a:p>
        </p:txBody>
      </p:sp>
      <p:sp>
        <p:nvSpPr>
          <p:cNvPr id="6" name="Footer Placeholder 5">
            <a:extLst>
              <a:ext uri="{FF2B5EF4-FFF2-40B4-BE49-F238E27FC236}">
                <a16:creationId xmlns:a16="http://schemas.microsoft.com/office/drawing/2014/main" id="{19BB2257-2EA7-85A4-E9A9-D708011735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35746A-EBB7-6AE0-5732-099432DB2030}"/>
              </a:ext>
            </a:extLst>
          </p:cNvPr>
          <p:cNvSpPr>
            <a:spLocks noGrp="1"/>
          </p:cNvSpPr>
          <p:nvPr>
            <p:ph type="sldNum" sz="quarter" idx="12"/>
          </p:nvPr>
        </p:nvSpPr>
        <p:spPr/>
        <p:txBody>
          <a:bodyPr/>
          <a:lstStyle/>
          <a:p>
            <a:fld id="{87C092BF-ABF4-4546-9DC5-FFFAB964B0FA}" type="slidenum">
              <a:rPr lang="en-IN" smtClean="0"/>
              <a:t>‹#›</a:t>
            </a:fld>
            <a:endParaRPr lang="en-IN"/>
          </a:p>
        </p:txBody>
      </p:sp>
    </p:spTree>
    <p:extLst>
      <p:ext uri="{BB962C8B-B14F-4D97-AF65-F5344CB8AC3E}">
        <p14:creationId xmlns:p14="http://schemas.microsoft.com/office/powerpoint/2010/main" val="40048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390BE-1A18-12F4-C396-303C591B14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DC5921-DFA3-8C25-9B98-7B7710BD74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83DFC0-3006-EA4A-036A-6CD58742BC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C4D524-5280-49A2-AC6B-43A5720BA62C}" type="datetimeFigureOut">
              <a:rPr lang="en-IN" smtClean="0"/>
              <a:t>01-05-2024</a:t>
            </a:fld>
            <a:endParaRPr lang="en-IN"/>
          </a:p>
        </p:txBody>
      </p:sp>
      <p:sp>
        <p:nvSpPr>
          <p:cNvPr id="5" name="Footer Placeholder 4">
            <a:extLst>
              <a:ext uri="{FF2B5EF4-FFF2-40B4-BE49-F238E27FC236}">
                <a16:creationId xmlns:a16="http://schemas.microsoft.com/office/drawing/2014/main" id="{882F16E4-999A-CEBD-E396-DEED8116B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14D1CE-7C48-7702-9448-16F9B44E5E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C092BF-ABF4-4546-9DC5-FFFAB964B0FA}" type="slidenum">
              <a:rPr lang="en-IN" smtClean="0"/>
              <a:t>‹#›</a:t>
            </a:fld>
            <a:endParaRPr lang="en-IN"/>
          </a:p>
        </p:txBody>
      </p:sp>
    </p:spTree>
    <p:extLst>
      <p:ext uri="{BB962C8B-B14F-4D97-AF65-F5344CB8AC3E}">
        <p14:creationId xmlns:p14="http://schemas.microsoft.com/office/powerpoint/2010/main" val="929591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66C96DB9-8C9E-23B1-4FBC-F090E30E4359}"/>
              </a:ext>
            </a:extLst>
          </p:cNvPr>
          <p:cNvGrpSpPr/>
          <p:nvPr/>
        </p:nvGrpSpPr>
        <p:grpSpPr>
          <a:xfrm>
            <a:off x="2601456" y="85060"/>
            <a:ext cx="6723297" cy="6772940"/>
            <a:chOff x="3764359" y="1352308"/>
            <a:chExt cx="4508629" cy="4617426"/>
          </a:xfrm>
        </p:grpSpPr>
        <p:pic>
          <p:nvPicPr>
            <p:cNvPr id="68" name="Picture 67">
              <a:extLst>
                <a:ext uri="{FF2B5EF4-FFF2-40B4-BE49-F238E27FC236}">
                  <a16:creationId xmlns:a16="http://schemas.microsoft.com/office/drawing/2014/main" id="{140DFB41-3DCA-69F8-BE32-67E640CA71F9}"/>
                </a:ext>
              </a:extLst>
            </p:cNvPr>
            <p:cNvPicPr>
              <a:picLocks noChangeAspect="1"/>
            </p:cNvPicPr>
            <p:nvPr/>
          </p:nvPicPr>
          <p:blipFill>
            <a:blip r:embed="rId2">
              <a:extLst>
                <a:ext uri="{28A0092B-C50C-407E-A947-70E740481C1C}">
                  <a14:useLocalDpi xmlns:a14="http://schemas.microsoft.com/office/drawing/2010/main" val="0"/>
                </a:ext>
              </a:extLst>
            </a:blip>
            <a:srcRect l="12431" t="3106" r="2020"/>
            <a:stretch>
              <a:fillRect/>
            </a:stretch>
          </p:blipFill>
          <p:spPr>
            <a:xfrm rot="17254743">
              <a:off x="5162171" y="4489814"/>
              <a:ext cx="824797" cy="1805551"/>
            </a:xfrm>
            <a:custGeom>
              <a:avLst/>
              <a:gdLst>
                <a:gd name="connsiteX0" fmla="*/ 729914 w 824797"/>
                <a:gd name="connsiteY0" fmla="*/ 236166 h 1805551"/>
                <a:gd name="connsiteX1" fmla="*/ 811777 w 824797"/>
                <a:gd name="connsiteY1" fmla="*/ 1517941 h 1805551"/>
                <a:gd name="connsiteX2" fmla="*/ 824797 w 824797"/>
                <a:gd name="connsiteY2" fmla="*/ 1538970 h 1805551"/>
                <a:gd name="connsiteX3" fmla="*/ 331324 w 824797"/>
                <a:gd name="connsiteY3" fmla="*/ 1805551 h 1805551"/>
                <a:gd name="connsiteX4" fmla="*/ 271744 w 824797"/>
                <a:gd name="connsiteY4" fmla="*/ 1805551 h 1805551"/>
                <a:gd name="connsiteX5" fmla="*/ 175344 w 824797"/>
                <a:gd name="connsiteY5" fmla="*/ 1614425 h 1805551"/>
                <a:gd name="connsiteX6" fmla="*/ 152344 w 824797"/>
                <a:gd name="connsiteY6" fmla="*/ 0 h 180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797" h="1805551">
                  <a:moveTo>
                    <a:pt x="729914" y="236166"/>
                  </a:moveTo>
                  <a:cubicBezTo>
                    <a:pt x="553856" y="666734"/>
                    <a:pt x="598650" y="1134083"/>
                    <a:pt x="811777" y="1517941"/>
                  </a:cubicBezTo>
                  <a:lnTo>
                    <a:pt x="824797" y="1538970"/>
                  </a:lnTo>
                  <a:lnTo>
                    <a:pt x="331324" y="1805551"/>
                  </a:lnTo>
                  <a:lnTo>
                    <a:pt x="271744" y="1805551"/>
                  </a:lnTo>
                  <a:lnTo>
                    <a:pt x="175344" y="1614425"/>
                  </a:lnTo>
                  <a:cubicBezTo>
                    <a:pt x="-48917" y="1099215"/>
                    <a:pt x="-59659" y="518475"/>
                    <a:pt x="152344" y="0"/>
                  </a:cubicBezTo>
                  <a:close/>
                </a:path>
              </a:pathLst>
            </a:custGeom>
          </p:spPr>
        </p:pic>
        <p:pic>
          <p:nvPicPr>
            <p:cNvPr id="65" name="Picture 64">
              <a:extLst>
                <a:ext uri="{FF2B5EF4-FFF2-40B4-BE49-F238E27FC236}">
                  <a16:creationId xmlns:a16="http://schemas.microsoft.com/office/drawing/2014/main" id="{3C64113D-BD2A-6B94-B194-800484B5E67A}"/>
                </a:ext>
              </a:extLst>
            </p:cNvPr>
            <p:cNvPicPr>
              <a:picLocks noChangeAspect="1"/>
            </p:cNvPicPr>
            <p:nvPr/>
          </p:nvPicPr>
          <p:blipFill>
            <a:blip r:embed="rId3">
              <a:extLst>
                <a:ext uri="{28A0092B-C50C-407E-A947-70E740481C1C}">
                  <a14:useLocalDpi xmlns:a14="http://schemas.microsoft.com/office/drawing/2010/main" val="0"/>
                </a:ext>
              </a:extLst>
            </a:blip>
            <a:srcRect l="16726" t="22071" r="18099" b="28141"/>
            <a:stretch>
              <a:fillRect/>
            </a:stretch>
          </p:blipFill>
          <p:spPr>
            <a:xfrm rot="16489440">
              <a:off x="6946553" y="3211150"/>
              <a:ext cx="1856167" cy="796703"/>
            </a:xfrm>
            <a:custGeom>
              <a:avLst/>
              <a:gdLst>
                <a:gd name="connsiteX0" fmla="*/ 1856167 w 1856167"/>
                <a:gd name="connsiteY0" fmla="*/ 539149 h 796703"/>
                <a:gd name="connsiteX1" fmla="*/ 0 w 1856167"/>
                <a:gd name="connsiteY1" fmla="*/ 629005 h 796703"/>
                <a:gd name="connsiteX2" fmla="*/ 225533 w 1856167"/>
                <a:gd name="connsiteY2" fmla="*/ 64363 h 796703"/>
                <a:gd name="connsiteX3" fmla="*/ 336773 w 1856167"/>
                <a:gd name="connsiteY3" fmla="*/ 106997 h 796703"/>
                <a:gd name="connsiteX4" fmla="*/ 1482367 w 1856167"/>
                <a:gd name="connsiteY4" fmla="*/ 34588 h 796703"/>
                <a:gd name="connsiteX5" fmla="*/ 1545725 w 1856167"/>
                <a:gd name="connsiteY5" fmla="*/ 0 h 7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167" h="796703">
                  <a:moveTo>
                    <a:pt x="1856167" y="539149"/>
                  </a:moveTo>
                  <a:cubicBezTo>
                    <a:pt x="1291170" y="847673"/>
                    <a:pt x="607983" y="880746"/>
                    <a:pt x="0" y="629005"/>
                  </a:cubicBezTo>
                  <a:lnTo>
                    <a:pt x="225533" y="64363"/>
                  </a:lnTo>
                  <a:lnTo>
                    <a:pt x="336773" y="106997"/>
                  </a:lnTo>
                  <a:cubicBezTo>
                    <a:pt x="719984" y="232854"/>
                    <a:pt x="1132179" y="203818"/>
                    <a:pt x="1482367" y="34588"/>
                  </a:cubicBezTo>
                  <a:lnTo>
                    <a:pt x="1545725" y="0"/>
                  </a:lnTo>
                  <a:close/>
                </a:path>
              </a:pathLst>
            </a:custGeom>
          </p:spPr>
        </p:pic>
        <p:pic>
          <p:nvPicPr>
            <p:cNvPr id="62" name="Picture 61">
              <a:extLst>
                <a:ext uri="{FF2B5EF4-FFF2-40B4-BE49-F238E27FC236}">
                  <a16:creationId xmlns:a16="http://schemas.microsoft.com/office/drawing/2014/main" id="{DA6CBDD2-34B6-586C-8D40-229B3ABA718D}"/>
                </a:ext>
              </a:extLst>
            </p:cNvPr>
            <p:cNvPicPr>
              <a:picLocks noChangeAspect="1"/>
            </p:cNvPicPr>
            <p:nvPr/>
          </p:nvPicPr>
          <p:blipFill>
            <a:blip r:embed="rId4">
              <a:extLst>
                <a:ext uri="{28A0092B-C50C-407E-A947-70E740481C1C}">
                  <a14:useLocalDpi xmlns:a14="http://schemas.microsoft.com/office/drawing/2010/main" val="0"/>
                </a:ext>
              </a:extLst>
            </a:blip>
            <a:srcRect l="28323" t="3112" r="28320" b="6003"/>
            <a:stretch>
              <a:fillRect/>
            </a:stretch>
          </p:blipFill>
          <p:spPr>
            <a:xfrm rot="18045954">
              <a:off x="6771690" y="1325106"/>
              <a:ext cx="895862" cy="1802616"/>
            </a:xfrm>
            <a:custGeom>
              <a:avLst/>
              <a:gdLst>
                <a:gd name="connsiteX0" fmla="*/ 802245 w 895862"/>
                <a:gd name="connsiteY0" fmla="*/ 0 h 1802616"/>
                <a:gd name="connsiteX1" fmla="*/ 515018 w 895862"/>
                <a:gd name="connsiteY1" fmla="*/ 1802616 h 1802616"/>
                <a:gd name="connsiteX2" fmla="*/ 0 w 895862"/>
                <a:gd name="connsiteY2" fmla="*/ 1453597 h 1802616"/>
                <a:gd name="connsiteX3" fmla="*/ 42848 w 895862"/>
                <a:gd name="connsiteY3" fmla="*/ 1393367 h 1802616"/>
                <a:gd name="connsiteX4" fmla="*/ 254170 w 895862"/>
                <a:gd name="connsiteY4" fmla="*/ 836843 h 1802616"/>
                <a:gd name="connsiteX5" fmla="*/ 226259 w 895862"/>
                <a:gd name="connsiteY5" fmla="*/ 242202 h 1802616"/>
                <a:gd name="connsiteX6" fmla="*/ 204261 w 895862"/>
                <a:gd name="connsiteY6" fmla="*/ 171673 h 180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862" h="1802616">
                  <a:moveTo>
                    <a:pt x="802245" y="0"/>
                  </a:moveTo>
                  <a:cubicBezTo>
                    <a:pt x="993825" y="614558"/>
                    <a:pt x="888107" y="1278031"/>
                    <a:pt x="515018" y="1802616"/>
                  </a:cubicBezTo>
                  <a:lnTo>
                    <a:pt x="0" y="1453597"/>
                  </a:lnTo>
                  <a:lnTo>
                    <a:pt x="42848" y="1393367"/>
                  </a:lnTo>
                  <a:cubicBezTo>
                    <a:pt x="148058" y="1228728"/>
                    <a:pt x="221640" y="1041011"/>
                    <a:pt x="254170" y="836843"/>
                  </a:cubicBezTo>
                  <a:cubicBezTo>
                    <a:pt x="286699" y="632675"/>
                    <a:pt x="275096" y="431385"/>
                    <a:pt x="226259" y="242202"/>
                  </a:cubicBezTo>
                  <a:lnTo>
                    <a:pt x="204261" y="171673"/>
                  </a:lnTo>
                  <a:close/>
                </a:path>
              </a:pathLst>
            </a:custGeom>
          </p:spPr>
        </p:pic>
        <p:pic>
          <p:nvPicPr>
            <p:cNvPr id="59" name="Picture 58">
              <a:extLst>
                <a:ext uri="{FF2B5EF4-FFF2-40B4-BE49-F238E27FC236}">
                  <a16:creationId xmlns:a16="http://schemas.microsoft.com/office/drawing/2014/main" id="{FE5A42E8-EFA9-DA39-AF6A-36ABADC84FFC}"/>
                </a:ext>
              </a:extLst>
            </p:cNvPr>
            <p:cNvPicPr>
              <a:picLocks noChangeAspect="1"/>
            </p:cNvPicPr>
            <p:nvPr/>
          </p:nvPicPr>
          <p:blipFill>
            <a:blip r:embed="rId5">
              <a:extLst>
                <a:ext uri="{28A0092B-C50C-407E-A947-70E740481C1C}">
                  <a14:useLocalDpi xmlns:a14="http://schemas.microsoft.com/office/drawing/2010/main" val="0"/>
                </a:ext>
              </a:extLst>
            </a:blip>
            <a:srcRect l="2111" t="18527" r="17425" b="18352"/>
            <a:stretch>
              <a:fillRect/>
            </a:stretch>
          </p:blipFill>
          <p:spPr>
            <a:xfrm>
              <a:off x="4732903" y="1352308"/>
              <a:ext cx="1814882" cy="942725"/>
            </a:xfrm>
            <a:custGeom>
              <a:avLst/>
              <a:gdLst>
                <a:gd name="connsiteX0" fmla="*/ 1340414 w 1814882"/>
                <a:gd name="connsiteY0" fmla="*/ 41 h 942725"/>
                <a:gd name="connsiteX1" fmla="*/ 1814882 w 1814882"/>
                <a:gd name="connsiteY1" fmla="*/ 57346 h 942725"/>
                <a:gd name="connsiteX2" fmla="*/ 1656522 w 1814882"/>
                <a:gd name="connsiteY2" fmla="*/ 658992 h 942725"/>
                <a:gd name="connsiteX3" fmla="*/ 1586316 w 1814882"/>
                <a:gd name="connsiteY3" fmla="*/ 642211 h 942725"/>
                <a:gd name="connsiteX4" fmla="*/ 461761 w 1814882"/>
                <a:gd name="connsiteY4" fmla="*/ 872440 h 942725"/>
                <a:gd name="connsiteX5" fmla="*/ 365574 w 1814882"/>
                <a:gd name="connsiteY5" fmla="*/ 942725 h 942725"/>
                <a:gd name="connsiteX6" fmla="*/ 0 w 1814882"/>
                <a:gd name="connsiteY6" fmla="*/ 456886 h 942725"/>
                <a:gd name="connsiteX7" fmla="*/ 1340414 w 1814882"/>
                <a:gd name="connsiteY7" fmla="*/ 41 h 94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4882" h="942725">
                  <a:moveTo>
                    <a:pt x="1340414" y="41"/>
                  </a:moveTo>
                  <a:cubicBezTo>
                    <a:pt x="1499219" y="1027"/>
                    <a:pt x="1658360" y="19912"/>
                    <a:pt x="1814882" y="57346"/>
                  </a:cubicBezTo>
                  <a:lnTo>
                    <a:pt x="1656522" y="658992"/>
                  </a:lnTo>
                  <a:lnTo>
                    <a:pt x="1586316" y="642211"/>
                  </a:lnTo>
                  <a:cubicBezTo>
                    <a:pt x="1204025" y="570629"/>
                    <a:pt x="798618" y="650589"/>
                    <a:pt x="461761" y="872440"/>
                  </a:cubicBezTo>
                  <a:lnTo>
                    <a:pt x="365574" y="942725"/>
                  </a:lnTo>
                  <a:lnTo>
                    <a:pt x="0" y="456886"/>
                  </a:lnTo>
                  <a:cubicBezTo>
                    <a:pt x="390602" y="155220"/>
                    <a:pt x="863998" y="-2916"/>
                    <a:pt x="1340414" y="41"/>
                  </a:cubicBezTo>
                  <a:close/>
                </a:path>
              </a:pathLst>
            </a:custGeom>
          </p:spPr>
        </p:pic>
        <p:pic>
          <p:nvPicPr>
            <p:cNvPr id="55" name="Picture 54">
              <a:extLst>
                <a:ext uri="{FF2B5EF4-FFF2-40B4-BE49-F238E27FC236}">
                  <a16:creationId xmlns:a16="http://schemas.microsoft.com/office/drawing/2014/main" id="{62B78048-67F8-B8FF-4023-2D5F87AEB13C}"/>
                </a:ext>
              </a:extLst>
            </p:cNvPr>
            <p:cNvPicPr>
              <a:picLocks noChangeAspect="1"/>
            </p:cNvPicPr>
            <p:nvPr/>
          </p:nvPicPr>
          <p:blipFill>
            <a:blip r:embed="rId6">
              <a:extLst>
                <a:ext uri="{28A0092B-C50C-407E-A947-70E740481C1C}">
                  <a14:useLocalDpi xmlns:a14="http://schemas.microsoft.com/office/drawing/2010/main" val="0"/>
                </a:ext>
              </a:extLst>
            </a:blip>
            <a:srcRect l="26892" t="1871" r="8211" b="5565"/>
            <a:stretch>
              <a:fillRect/>
            </a:stretch>
          </p:blipFill>
          <p:spPr>
            <a:xfrm>
              <a:off x="3764359" y="1817223"/>
              <a:ext cx="1226647" cy="1671807"/>
            </a:xfrm>
            <a:custGeom>
              <a:avLst/>
              <a:gdLst>
                <a:gd name="connsiteX0" fmla="*/ 861072 w 1226647"/>
                <a:gd name="connsiteY0" fmla="*/ 0 h 1671807"/>
                <a:gd name="connsiteX1" fmla="*/ 1226647 w 1226647"/>
                <a:gd name="connsiteY1" fmla="*/ 485840 h 1671807"/>
                <a:gd name="connsiteX2" fmla="*/ 1199905 w 1226647"/>
                <a:gd name="connsiteY2" fmla="*/ 505380 h 1671807"/>
                <a:gd name="connsiteX3" fmla="*/ 977624 w 1226647"/>
                <a:gd name="connsiteY3" fmla="*/ 724488 h 1671807"/>
                <a:gd name="connsiteX4" fmla="*/ 622201 w 1226647"/>
                <a:gd name="connsiteY4" fmla="*/ 1550148 h 1671807"/>
                <a:gd name="connsiteX5" fmla="*/ 614075 w 1226647"/>
                <a:gd name="connsiteY5" fmla="*/ 1671807 h 1671807"/>
                <a:gd name="connsiteX6" fmla="*/ 0 w 1226647"/>
                <a:gd name="connsiteY6" fmla="*/ 1667127 h 1671807"/>
                <a:gd name="connsiteX7" fmla="*/ 861072 w 1226647"/>
                <a:gd name="connsiteY7" fmla="*/ 0 h 16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647" h="1671807">
                  <a:moveTo>
                    <a:pt x="861072" y="0"/>
                  </a:moveTo>
                  <a:lnTo>
                    <a:pt x="1226647" y="485840"/>
                  </a:lnTo>
                  <a:lnTo>
                    <a:pt x="1199905" y="505380"/>
                  </a:lnTo>
                  <a:cubicBezTo>
                    <a:pt x="1120333" y="569675"/>
                    <a:pt x="1045763" y="642760"/>
                    <a:pt x="977624" y="724488"/>
                  </a:cubicBezTo>
                  <a:cubicBezTo>
                    <a:pt x="773210" y="969672"/>
                    <a:pt x="655720" y="1257817"/>
                    <a:pt x="622201" y="1550148"/>
                  </a:cubicBezTo>
                  <a:lnTo>
                    <a:pt x="614075" y="1671807"/>
                  </a:lnTo>
                  <a:lnTo>
                    <a:pt x="0" y="1667127"/>
                  </a:lnTo>
                  <a:cubicBezTo>
                    <a:pt x="23341" y="1015829"/>
                    <a:pt x="340271" y="402221"/>
                    <a:pt x="861072" y="0"/>
                  </a:cubicBezTo>
                  <a:close/>
                </a:path>
              </a:pathLst>
            </a:custGeom>
          </p:spPr>
        </p:pic>
        <p:pic>
          <p:nvPicPr>
            <p:cNvPr id="50" name="Picture 49">
              <a:extLst>
                <a:ext uri="{FF2B5EF4-FFF2-40B4-BE49-F238E27FC236}">
                  <a16:creationId xmlns:a16="http://schemas.microsoft.com/office/drawing/2014/main" id="{D8732257-13A7-6CDC-C196-68E511ADFE4F}"/>
                </a:ext>
              </a:extLst>
            </p:cNvPr>
            <p:cNvPicPr>
              <a:picLocks noChangeAspect="1"/>
            </p:cNvPicPr>
            <p:nvPr/>
          </p:nvPicPr>
          <p:blipFill>
            <a:blip r:embed="rId7">
              <a:extLst>
                <a:ext uri="{28A0092B-C50C-407E-A947-70E740481C1C}">
                  <a14:useLocalDpi xmlns:a14="http://schemas.microsoft.com/office/drawing/2010/main" val="0"/>
                </a:ext>
              </a:extLst>
            </a:blip>
            <a:srcRect l="4053" t="2916" r="35842" b="10868"/>
            <a:stretch>
              <a:fillRect/>
            </a:stretch>
          </p:blipFill>
          <p:spPr>
            <a:xfrm>
              <a:off x="3789429" y="3602254"/>
              <a:ext cx="1142102" cy="1679336"/>
            </a:xfrm>
            <a:custGeom>
              <a:avLst/>
              <a:gdLst>
                <a:gd name="connsiteX0" fmla="*/ 1385 w 1142102"/>
                <a:gd name="connsiteY0" fmla="*/ 0 h 1679336"/>
                <a:gd name="connsiteX1" fmla="*/ 615460 w 1142102"/>
                <a:gd name="connsiteY1" fmla="*/ 4679 h 1679336"/>
                <a:gd name="connsiteX2" fmla="*/ 613812 w 1142102"/>
                <a:gd name="connsiteY2" fmla="*/ 29356 h 1679336"/>
                <a:gd name="connsiteX3" fmla="*/ 1142102 w 1142102"/>
                <a:gd name="connsiteY3" fmla="*/ 1200066 h 1679336"/>
                <a:gd name="connsiteX4" fmla="*/ 742526 w 1142102"/>
                <a:gd name="connsiteY4" fmla="*/ 1679336 h 1679336"/>
                <a:gd name="connsiteX5" fmla="*/ 1385 w 1142102"/>
                <a:gd name="connsiteY5" fmla="*/ 0 h 167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102" h="1679336">
                  <a:moveTo>
                    <a:pt x="1385" y="0"/>
                  </a:moveTo>
                  <a:lnTo>
                    <a:pt x="615460" y="4679"/>
                  </a:lnTo>
                  <a:lnTo>
                    <a:pt x="613812" y="29356"/>
                  </a:lnTo>
                  <a:cubicBezTo>
                    <a:pt x="605397" y="468332"/>
                    <a:pt x="784814" y="902188"/>
                    <a:pt x="1142102" y="1200066"/>
                  </a:cubicBezTo>
                  <a:lnTo>
                    <a:pt x="742526" y="1679336"/>
                  </a:lnTo>
                  <a:cubicBezTo>
                    <a:pt x="250830" y="1269401"/>
                    <a:pt x="-21957" y="651299"/>
                    <a:pt x="1385" y="0"/>
                  </a:cubicBezTo>
                  <a:close/>
                </a:path>
              </a:pathLst>
            </a:custGeom>
          </p:spPr>
        </p:pic>
        <p:pic>
          <p:nvPicPr>
            <p:cNvPr id="45" name="Picture 44">
              <a:extLst>
                <a:ext uri="{FF2B5EF4-FFF2-40B4-BE49-F238E27FC236}">
                  <a16:creationId xmlns:a16="http://schemas.microsoft.com/office/drawing/2014/main" id="{99AEFC20-7C71-474F-E7FF-F47AA5252F9F}"/>
                </a:ext>
              </a:extLst>
            </p:cNvPr>
            <p:cNvPicPr>
              <a:picLocks noChangeAspect="1"/>
            </p:cNvPicPr>
            <p:nvPr/>
          </p:nvPicPr>
          <p:blipFill>
            <a:blip r:embed="rId8">
              <a:extLst>
                <a:ext uri="{28A0092B-C50C-407E-A947-70E740481C1C}">
                  <a14:useLocalDpi xmlns:a14="http://schemas.microsoft.com/office/drawing/2010/main" val="0"/>
                </a:ext>
              </a:extLst>
            </a:blip>
            <a:srcRect l="8281" r="40573" b="7702"/>
            <a:stretch>
              <a:fillRect/>
            </a:stretch>
          </p:blipFill>
          <p:spPr>
            <a:xfrm rot="13189113">
              <a:off x="6610377" y="4137859"/>
              <a:ext cx="933603" cy="1831875"/>
            </a:xfrm>
            <a:custGeom>
              <a:avLst/>
              <a:gdLst>
                <a:gd name="connsiteX0" fmla="*/ 458950 w 933603"/>
                <a:gd name="connsiteY0" fmla="*/ 0 h 1831875"/>
                <a:gd name="connsiteX1" fmla="*/ 933603 w 933603"/>
                <a:gd name="connsiteY1" fmla="*/ 389635 h 1831875"/>
                <a:gd name="connsiteX2" fmla="*/ 861940 w 933603"/>
                <a:gd name="connsiteY2" fmla="*/ 488282 h 1831875"/>
                <a:gd name="connsiteX3" fmla="*/ 606213 w 933603"/>
                <a:gd name="connsiteY3" fmla="*/ 1350050 h 1831875"/>
                <a:gd name="connsiteX4" fmla="*/ 636635 w 933603"/>
                <a:gd name="connsiteY4" fmla="*/ 1660681 h 1831875"/>
                <a:gd name="connsiteX5" fmla="*/ 644661 w 933603"/>
                <a:gd name="connsiteY5" fmla="*/ 1692813 h 1831875"/>
                <a:gd name="connsiteX6" fmla="*/ 52760 w 933603"/>
                <a:gd name="connsiteY6" fmla="*/ 1831875 h 1831875"/>
                <a:gd name="connsiteX7" fmla="*/ 458950 w 933603"/>
                <a:gd name="connsiteY7" fmla="*/ 0 h 183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603" h="1831875">
                  <a:moveTo>
                    <a:pt x="458950" y="0"/>
                  </a:moveTo>
                  <a:lnTo>
                    <a:pt x="933603" y="389635"/>
                  </a:lnTo>
                  <a:lnTo>
                    <a:pt x="861940" y="488282"/>
                  </a:lnTo>
                  <a:cubicBezTo>
                    <a:pt x="700487" y="734279"/>
                    <a:pt x="606213" y="1030831"/>
                    <a:pt x="606213" y="1350050"/>
                  </a:cubicBezTo>
                  <a:cubicBezTo>
                    <a:pt x="606213" y="1456456"/>
                    <a:pt x="616688" y="1560344"/>
                    <a:pt x="636635" y="1660681"/>
                  </a:cubicBezTo>
                  <a:lnTo>
                    <a:pt x="644661" y="1692813"/>
                  </a:lnTo>
                  <a:lnTo>
                    <a:pt x="52760" y="1831875"/>
                  </a:lnTo>
                  <a:cubicBezTo>
                    <a:pt x="-89689" y="1189439"/>
                    <a:pt x="59814" y="515194"/>
                    <a:pt x="458950" y="0"/>
                  </a:cubicBezTo>
                  <a:close/>
                </a:path>
              </a:pathLst>
            </a:custGeom>
          </p:spPr>
        </p:pic>
      </p:grpSp>
      <p:sp>
        <p:nvSpPr>
          <p:cNvPr id="70" name="TextBox 69">
            <a:extLst>
              <a:ext uri="{FF2B5EF4-FFF2-40B4-BE49-F238E27FC236}">
                <a16:creationId xmlns:a16="http://schemas.microsoft.com/office/drawing/2014/main" id="{058208DB-1AC5-7A32-AEAA-EA40F037EB1D}"/>
              </a:ext>
            </a:extLst>
          </p:cNvPr>
          <p:cNvSpPr txBox="1"/>
          <p:nvPr/>
        </p:nvSpPr>
        <p:spPr>
          <a:xfrm>
            <a:off x="4838030" y="2459238"/>
            <a:ext cx="2515940" cy="1754326"/>
          </a:xfrm>
          <a:prstGeom prst="rect">
            <a:avLst/>
          </a:prstGeom>
          <a:noFill/>
        </p:spPr>
        <p:txBody>
          <a:bodyPr wrap="square" rtlCol="0">
            <a:spAutoFit/>
          </a:bodyPr>
          <a:lstStyle/>
          <a:p>
            <a:r>
              <a:rPr lang="en-IN" sz="3600" b="1" dirty="0">
                <a:latin typeface="Agency FB" panose="020B0503020202020204" pitchFamily="34" charset="0"/>
                <a:cs typeface="Courier New" panose="02070309020205020404" pitchFamily="49" charset="0"/>
              </a:rPr>
              <a:t>Sports Clinic Appointment Scheduler</a:t>
            </a:r>
          </a:p>
        </p:txBody>
      </p:sp>
      <p:sp>
        <p:nvSpPr>
          <p:cNvPr id="72" name="TextBox 71">
            <a:extLst>
              <a:ext uri="{FF2B5EF4-FFF2-40B4-BE49-F238E27FC236}">
                <a16:creationId xmlns:a16="http://schemas.microsoft.com/office/drawing/2014/main" id="{99D1E218-AEF5-0154-4DC2-715D8E5E854D}"/>
              </a:ext>
            </a:extLst>
          </p:cNvPr>
          <p:cNvSpPr txBox="1"/>
          <p:nvPr/>
        </p:nvSpPr>
        <p:spPr>
          <a:xfrm>
            <a:off x="14084026" y="1536174"/>
            <a:ext cx="4819521" cy="3785652"/>
          </a:xfrm>
          <a:prstGeom prst="rect">
            <a:avLst/>
          </a:prstGeom>
          <a:noFill/>
        </p:spPr>
        <p:txBody>
          <a:bodyPr wrap="square" rtlCol="0">
            <a:spAutoFit/>
          </a:bodyPr>
          <a:lstStyle/>
          <a:p>
            <a:r>
              <a:rPr lang="en-IN" sz="4000" dirty="0">
                <a:latin typeface="Algerian" panose="04020705040A02060702" pitchFamily="82" charset="0"/>
              </a:rPr>
              <a:t>TEAM MEMBERS :</a:t>
            </a:r>
          </a:p>
          <a:p>
            <a:endParaRPr lang="en-IN" sz="4000" dirty="0">
              <a:latin typeface="Arial Rounded MT Bold" panose="020F0704030504030204" pitchFamily="34" charset="0"/>
            </a:endParaRPr>
          </a:p>
          <a:p>
            <a:r>
              <a:rPr lang="en-IN" sz="4000" dirty="0">
                <a:latin typeface="Algerian" panose="04020705040A02060702" pitchFamily="82" charset="0"/>
              </a:rPr>
              <a:t>1</a:t>
            </a:r>
            <a:r>
              <a:rPr lang="en-IN" sz="4000" dirty="0">
                <a:latin typeface="Arial Rounded MT Bold" panose="020F0704030504030204" pitchFamily="34" charset="0"/>
              </a:rPr>
              <a:t>.</a:t>
            </a:r>
            <a:r>
              <a:rPr lang="en-IN" sz="4000" dirty="0">
                <a:latin typeface="Agency FB" panose="020B0503020202020204" pitchFamily="34" charset="0"/>
              </a:rPr>
              <a:t>Prem Kumar B T</a:t>
            </a:r>
          </a:p>
          <a:p>
            <a:r>
              <a:rPr lang="en-IN" sz="4000" dirty="0">
                <a:latin typeface="Algerian" panose="04020705040A02060702" pitchFamily="82" charset="0"/>
              </a:rPr>
              <a:t>2</a:t>
            </a:r>
            <a:r>
              <a:rPr lang="en-IN" sz="4000" dirty="0">
                <a:latin typeface="Arial Rounded MT Bold" panose="020F0704030504030204" pitchFamily="34" charset="0"/>
              </a:rPr>
              <a:t>.</a:t>
            </a:r>
            <a:r>
              <a:rPr lang="en-IN" sz="4000" dirty="0">
                <a:latin typeface="Agency FB" panose="020B0503020202020204" pitchFamily="34" charset="0"/>
              </a:rPr>
              <a:t>Prerana B</a:t>
            </a:r>
          </a:p>
          <a:p>
            <a:r>
              <a:rPr lang="en-IN" sz="4000" dirty="0">
                <a:latin typeface="Algerian" panose="04020705040A02060702" pitchFamily="82" charset="0"/>
              </a:rPr>
              <a:t>3</a:t>
            </a:r>
            <a:r>
              <a:rPr lang="en-IN" sz="4000" dirty="0">
                <a:latin typeface="Arial Rounded MT Bold" panose="020F0704030504030204" pitchFamily="34" charset="0"/>
              </a:rPr>
              <a:t>.</a:t>
            </a:r>
            <a:r>
              <a:rPr lang="en-IN" sz="4000" dirty="0">
                <a:latin typeface="Agency FB" panose="020B0503020202020204" pitchFamily="34" charset="0"/>
              </a:rPr>
              <a:t>Priketh P C</a:t>
            </a:r>
          </a:p>
          <a:p>
            <a:r>
              <a:rPr lang="en-IN" sz="4000" dirty="0">
                <a:latin typeface="Algerian" panose="04020705040A02060702" pitchFamily="82" charset="0"/>
              </a:rPr>
              <a:t>4</a:t>
            </a:r>
            <a:r>
              <a:rPr lang="en-IN" sz="4000" dirty="0">
                <a:latin typeface="Arial Rounded MT Bold" panose="020F0704030504030204" pitchFamily="34" charset="0"/>
              </a:rPr>
              <a:t>.</a:t>
            </a:r>
            <a:r>
              <a:rPr lang="en-IN" sz="4000" dirty="0">
                <a:latin typeface="Agency FB" panose="020B0503020202020204" pitchFamily="34" charset="0"/>
              </a:rPr>
              <a:t>Rishika D</a:t>
            </a:r>
          </a:p>
        </p:txBody>
      </p:sp>
    </p:spTree>
    <p:extLst>
      <p:ext uri="{BB962C8B-B14F-4D97-AF65-F5344CB8AC3E}">
        <p14:creationId xmlns:p14="http://schemas.microsoft.com/office/powerpoint/2010/main" val="344115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5E-6 0 L -0.45052 -0.00625 " pathEditMode="relative" rAng="0" ptsTypes="AA">
                                      <p:cBhvr>
                                        <p:cTn id="6" dur="4000" fill="hold"/>
                                        <p:tgtEl>
                                          <p:spTgt spid="71"/>
                                        </p:tgtEl>
                                        <p:attrNameLst>
                                          <p:attrName>ppt_x</p:attrName>
                                          <p:attrName>ppt_y</p:attrName>
                                        </p:attrNameLst>
                                      </p:cBhvr>
                                      <p:rCtr x="-22526" y="-324"/>
                                    </p:animMotion>
                                  </p:childTnLst>
                                </p:cTn>
                              </p:par>
                              <p:par>
                                <p:cTn id="7" presetID="35" presetClass="path" presetSubtype="0" accel="50000" decel="50000" fill="hold" grpId="0" nodeType="withEffect">
                                  <p:stCondLst>
                                    <p:cond delay="0"/>
                                  </p:stCondLst>
                                  <p:childTnLst>
                                    <p:animMotion origin="layout" path="M 0 -2.59259E-6 L -0.39583 0.00718 " pathEditMode="relative" rAng="0" ptsTypes="AA">
                                      <p:cBhvr>
                                        <p:cTn id="8" dur="4000" fill="hold"/>
                                        <p:tgtEl>
                                          <p:spTgt spid="70"/>
                                        </p:tgtEl>
                                        <p:attrNameLst>
                                          <p:attrName>ppt_x</p:attrName>
                                          <p:attrName>ppt_y</p:attrName>
                                        </p:attrNameLst>
                                      </p:cBhvr>
                                      <p:rCtr x="-19792" y="347"/>
                                    </p:animMotion>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grpId="0" nodeType="clickEffect">
                                  <p:stCondLst>
                                    <p:cond delay="0"/>
                                  </p:stCondLst>
                                  <p:childTnLst>
                                    <p:animMotion origin="layout" path="M 4.58333E-6 0 L -0.58881 -0.00648 " pathEditMode="relative" rAng="0" ptsTypes="AA">
                                      <p:cBhvr>
                                        <p:cTn id="12" dur="2000" fill="hold"/>
                                        <p:tgtEl>
                                          <p:spTgt spid="72"/>
                                        </p:tgtEl>
                                        <p:attrNameLst>
                                          <p:attrName>ppt_x</p:attrName>
                                          <p:attrName>ppt_y</p:attrName>
                                        </p:attrNameLst>
                                      </p:cBhvr>
                                      <p:rCtr x="-29440"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F0CB8-25A6-F6BC-2B07-F5B11E877547}"/>
              </a:ext>
            </a:extLst>
          </p:cNvPr>
          <p:cNvSpPr txBox="1"/>
          <p:nvPr/>
        </p:nvSpPr>
        <p:spPr>
          <a:xfrm>
            <a:off x="727588" y="567812"/>
            <a:ext cx="10520515" cy="5196166"/>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800" dirty="0" err="1"/>
              <a:t>manage_medical_appointments</a:t>
            </a:r>
            <a:r>
              <a:rPr lang="en-US" sz="2800" dirty="0"/>
              <a:t>(): </a:t>
            </a:r>
          </a:p>
          <a:p>
            <a:pPr>
              <a:lnSpc>
                <a:spcPct val="150000"/>
              </a:lnSpc>
            </a:pPr>
            <a:r>
              <a:rPr lang="en-US" sz="2800" dirty="0"/>
              <a:t>      This method allows the user to adjust the date of an appointment. It takes user input for the date and loops through the range of the appoint list. If the date matches an appointment, it swaps the positions of the appointment and the last appointment in the lists. If the date is greater than </a:t>
            </a:r>
            <a:r>
              <a:rPr lang="en-US" sz="2800" dirty="0" err="1"/>
              <a:t>i</a:t>
            </a:r>
            <a:r>
              <a:rPr lang="en-US" sz="2800" dirty="0"/>
              <a:t> and does not match an appointment, it sets the last appointment to the new data.</a:t>
            </a:r>
          </a:p>
          <a:p>
            <a:pPr>
              <a:lnSpc>
                <a:spcPct val="150000"/>
              </a:lnSpc>
            </a:pPr>
            <a:endParaRPr lang="en-IN" sz="2800" dirty="0"/>
          </a:p>
        </p:txBody>
      </p:sp>
    </p:spTree>
    <p:extLst>
      <p:ext uri="{BB962C8B-B14F-4D97-AF65-F5344CB8AC3E}">
        <p14:creationId xmlns:p14="http://schemas.microsoft.com/office/powerpoint/2010/main" val="259703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DC049D-4940-4ACF-2CC2-4258FA04CE0E}"/>
              </a:ext>
            </a:extLst>
          </p:cNvPr>
          <p:cNvSpPr txBox="1"/>
          <p:nvPr/>
        </p:nvSpPr>
        <p:spPr>
          <a:xfrm>
            <a:off x="521110" y="415413"/>
            <a:ext cx="10323870" cy="5196166"/>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800" dirty="0" err="1"/>
              <a:t>track_health_progress</a:t>
            </a:r>
            <a:r>
              <a:rPr lang="en-US" sz="2800" dirty="0"/>
              <a:t>(): </a:t>
            </a:r>
          </a:p>
          <a:p>
            <a:pPr>
              <a:lnSpc>
                <a:spcPct val="150000"/>
              </a:lnSpc>
            </a:pPr>
            <a:r>
              <a:rPr lang="en-US" sz="2800" dirty="0"/>
              <a:t>      This method prints the health progress of an athlete based on the athlete ID. It loops through the range of the appoint list and checks if the athlete ID matches the input ID. If it does, it prints the corresponding health, heart rate, stamina, and recovery rate.</a:t>
            </a:r>
          </a:p>
          <a:p>
            <a:pPr marL="457200" indent="-457200">
              <a:lnSpc>
                <a:spcPct val="150000"/>
              </a:lnSpc>
              <a:buFont typeface="Wingdings" panose="05000000000000000000" pitchFamily="2" charset="2"/>
              <a:buChar char="§"/>
            </a:pPr>
            <a:r>
              <a:rPr lang="en-US" sz="2800" dirty="0"/>
              <a:t>The </a:t>
            </a:r>
            <a:r>
              <a:rPr lang="en-US" sz="2800" dirty="0" err="1"/>
              <a:t>setUp</a:t>
            </a:r>
            <a:r>
              <a:rPr lang="en-US" sz="2800" dirty="0"/>
              <a:t> method initializes the clinic class as an attribute of the test case. The </a:t>
            </a:r>
            <a:r>
              <a:rPr lang="en-US" sz="2800" dirty="0" err="1"/>
              <a:t>athlete_id</a:t>
            </a:r>
            <a:r>
              <a:rPr lang="en-US" sz="2800" dirty="0"/>
              <a:t>, name, </a:t>
            </a:r>
            <a:r>
              <a:rPr lang="en-US" sz="2800" dirty="0" err="1"/>
              <a:t>progress_data</a:t>
            </a:r>
            <a:r>
              <a:rPr lang="en-US" sz="2800" dirty="0"/>
              <a:t>, and appoint lists are empty and are used for testing the methods of the clinic class.</a:t>
            </a:r>
            <a:endParaRPr lang="en-IN" sz="2800" dirty="0"/>
          </a:p>
        </p:txBody>
      </p:sp>
    </p:spTree>
    <p:extLst>
      <p:ext uri="{BB962C8B-B14F-4D97-AF65-F5344CB8AC3E}">
        <p14:creationId xmlns:p14="http://schemas.microsoft.com/office/powerpoint/2010/main" val="2280210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CBB500-DB9C-0C56-DF66-C03451F0D95B}"/>
              </a:ext>
            </a:extLst>
          </p:cNvPr>
          <p:cNvPicPr>
            <a:picLocks noChangeAspect="1"/>
          </p:cNvPicPr>
          <p:nvPr/>
        </p:nvPicPr>
        <p:blipFill rotWithShape="1">
          <a:blip r:embed="rId2"/>
          <a:srcRect l="5170" t="10139" b="3167"/>
          <a:stretch/>
        </p:blipFill>
        <p:spPr>
          <a:xfrm>
            <a:off x="0" y="0"/>
            <a:ext cx="12192000" cy="26854807"/>
          </a:xfrm>
          <a:prstGeom prst="rect">
            <a:avLst/>
          </a:prstGeom>
        </p:spPr>
      </p:pic>
    </p:spTree>
    <p:extLst>
      <p:ext uri="{BB962C8B-B14F-4D97-AF65-F5344CB8AC3E}">
        <p14:creationId xmlns:p14="http://schemas.microsoft.com/office/powerpoint/2010/main" val="297646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7037E-7 L 0 -0.95787 " pathEditMode="relative" rAng="0" ptsTypes="AA">
                                      <p:cBhvr>
                                        <p:cTn id="6" dur="2000" fill="hold"/>
                                        <p:tgtEl>
                                          <p:spTgt spid="2"/>
                                        </p:tgtEl>
                                        <p:attrNameLst>
                                          <p:attrName>ppt_x</p:attrName>
                                          <p:attrName>ppt_y</p:attrName>
                                        </p:attrNameLst>
                                      </p:cBhvr>
                                      <p:rCtr x="0" y="-47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65E88-7C24-050F-511B-877190C65842}"/>
              </a:ext>
            </a:extLst>
          </p:cNvPr>
          <p:cNvSpPr>
            <a:spLocks noGrp="1"/>
          </p:cNvSpPr>
          <p:nvPr>
            <p:ph type="title"/>
          </p:nvPr>
        </p:nvSpPr>
        <p:spPr/>
        <p:txBody>
          <a:bodyPr/>
          <a:lstStyle/>
          <a:p>
            <a:r>
              <a:rPr lang="en-IN" b="1" i="1" dirty="0"/>
              <a:t>Result : Output </a:t>
            </a:r>
          </a:p>
        </p:txBody>
      </p:sp>
      <p:pic>
        <p:nvPicPr>
          <p:cNvPr id="6" name="Picture 5">
            <a:extLst>
              <a:ext uri="{FF2B5EF4-FFF2-40B4-BE49-F238E27FC236}">
                <a16:creationId xmlns:a16="http://schemas.microsoft.com/office/drawing/2014/main" id="{9DC1FF09-E40E-8812-CBB6-6AFBF5D44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4726"/>
            <a:ext cx="3974912" cy="5311545"/>
          </a:xfrm>
          <a:prstGeom prst="rect">
            <a:avLst/>
          </a:prstGeom>
        </p:spPr>
      </p:pic>
      <p:pic>
        <p:nvPicPr>
          <p:cNvPr id="4" name="Picture 3">
            <a:extLst>
              <a:ext uri="{FF2B5EF4-FFF2-40B4-BE49-F238E27FC236}">
                <a16:creationId xmlns:a16="http://schemas.microsoft.com/office/drawing/2014/main" id="{C42F2657-8248-FD3E-9CA6-E8971DC88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329" y="678311"/>
            <a:ext cx="4397121" cy="5814564"/>
          </a:xfrm>
          <a:prstGeom prst="rect">
            <a:avLst/>
          </a:prstGeom>
        </p:spPr>
      </p:pic>
    </p:spTree>
    <p:extLst>
      <p:ext uri="{BB962C8B-B14F-4D97-AF65-F5344CB8AC3E}">
        <p14:creationId xmlns:p14="http://schemas.microsoft.com/office/powerpoint/2010/main" val="531568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606F20-A303-2891-DAAA-CF450C902E09}"/>
              </a:ext>
            </a:extLst>
          </p:cNvPr>
          <p:cNvPicPr>
            <a:picLocks noChangeAspect="1"/>
          </p:cNvPicPr>
          <p:nvPr/>
        </p:nvPicPr>
        <p:blipFill rotWithShape="1">
          <a:blip r:embed="rId2">
            <a:extLst>
              <a:ext uri="{28A0092B-C50C-407E-A947-70E740481C1C}">
                <a14:useLocalDpi xmlns:a14="http://schemas.microsoft.com/office/drawing/2010/main" val="0"/>
              </a:ext>
            </a:extLst>
          </a:blip>
          <a:srcRect b="7724"/>
          <a:stretch/>
        </p:blipFill>
        <p:spPr>
          <a:xfrm>
            <a:off x="0" y="648951"/>
            <a:ext cx="12139079" cy="2950776"/>
          </a:xfrm>
          <a:prstGeom prst="rect">
            <a:avLst/>
          </a:prstGeom>
        </p:spPr>
      </p:pic>
    </p:spTree>
    <p:extLst>
      <p:ext uri="{BB962C8B-B14F-4D97-AF65-F5344CB8AC3E}">
        <p14:creationId xmlns:p14="http://schemas.microsoft.com/office/powerpoint/2010/main" val="3764442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725D77-B541-35DC-EC92-DA4D78C6F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66" y="265465"/>
            <a:ext cx="6157494" cy="2964437"/>
          </a:xfrm>
          <a:prstGeom prst="rect">
            <a:avLst/>
          </a:prstGeom>
        </p:spPr>
      </p:pic>
      <p:pic>
        <p:nvPicPr>
          <p:cNvPr id="7" name="Picture 6">
            <a:extLst>
              <a:ext uri="{FF2B5EF4-FFF2-40B4-BE49-F238E27FC236}">
                <a16:creationId xmlns:a16="http://schemas.microsoft.com/office/drawing/2014/main" id="{0C3F4CC3-8B88-AFCA-0C0E-3CAB45D2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66" y="3226424"/>
            <a:ext cx="6195597" cy="3635055"/>
          </a:xfrm>
          <a:prstGeom prst="rect">
            <a:avLst/>
          </a:prstGeom>
        </p:spPr>
      </p:pic>
      <p:pic>
        <p:nvPicPr>
          <p:cNvPr id="3" name="Picture 2">
            <a:extLst>
              <a:ext uri="{FF2B5EF4-FFF2-40B4-BE49-F238E27FC236}">
                <a16:creationId xmlns:a16="http://schemas.microsoft.com/office/drawing/2014/main" id="{2685F287-4137-1D84-F06E-D2E3F3027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965668"/>
            <a:ext cx="5646909" cy="2636748"/>
          </a:xfrm>
          <a:prstGeom prst="rect">
            <a:avLst/>
          </a:prstGeom>
        </p:spPr>
      </p:pic>
      <p:pic>
        <p:nvPicPr>
          <p:cNvPr id="6" name="Picture 5">
            <a:extLst>
              <a:ext uri="{FF2B5EF4-FFF2-40B4-BE49-F238E27FC236}">
                <a16:creationId xmlns:a16="http://schemas.microsoft.com/office/drawing/2014/main" id="{92134269-6F1F-78B2-6AA0-0F15A07338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47717"/>
            <a:ext cx="6096528" cy="3817951"/>
          </a:xfrm>
          <a:prstGeom prst="rect">
            <a:avLst/>
          </a:prstGeom>
        </p:spPr>
      </p:pic>
    </p:spTree>
    <p:extLst>
      <p:ext uri="{BB962C8B-B14F-4D97-AF65-F5344CB8AC3E}">
        <p14:creationId xmlns:p14="http://schemas.microsoft.com/office/powerpoint/2010/main" val="384773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A140E6BB-FE80-95E6-E78C-54C9D67D6571}"/>
              </a:ext>
            </a:extLst>
          </p:cNvPr>
          <p:cNvPicPr/>
          <p:nvPr/>
        </p:nvPicPr>
        <p:blipFill>
          <a:blip r:embed="rId3" cstate="print"/>
          <a:stretch>
            <a:fillRect/>
          </a:stretch>
        </p:blipFill>
        <p:spPr>
          <a:xfrm>
            <a:off x="2821858" y="0"/>
            <a:ext cx="7108723" cy="11535508"/>
          </a:xfrm>
          <a:prstGeom prst="rect">
            <a:avLst/>
          </a:prstGeom>
        </p:spPr>
      </p:pic>
    </p:spTree>
    <p:extLst>
      <p:ext uri="{BB962C8B-B14F-4D97-AF65-F5344CB8AC3E}">
        <p14:creationId xmlns:p14="http://schemas.microsoft.com/office/powerpoint/2010/main" val="288926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2.22222E-6 L 0.00208 -0.69051 " pathEditMode="relative" rAng="0" ptsTypes="AA">
                                      <p:cBhvr>
                                        <p:cTn id="6" dur="2000" fill="hold"/>
                                        <p:tgtEl>
                                          <p:spTgt spid="5"/>
                                        </p:tgtEl>
                                        <p:attrNameLst>
                                          <p:attrName>ppt_x</p:attrName>
                                          <p:attrName>ppt_y</p:attrName>
                                        </p:attrNameLst>
                                      </p:cBhvr>
                                      <p:rCtr x="104" y="-34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5FCA-50B1-2E32-0966-5AF68358B524}"/>
              </a:ext>
            </a:extLst>
          </p:cNvPr>
          <p:cNvSpPr>
            <a:spLocks noGrp="1"/>
          </p:cNvSpPr>
          <p:nvPr>
            <p:ph type="ctrTitle"/>
          </p:nvPr>
        </p:nvSpPr>
        <p:spPr>
          <a:xfrm>
            <a:off x="334297" y="894735"/>
            <a:ext cx="9144000" cy="973394"/>
          </a:xfrm>
        </p:spPr>
        <p:txBody>
          <a:bodyPr>
            <a:normAutofit/>
          </a:bodyPr>
          <a:lstStyle/>
          <a:p>
            <a:pPr algn="l"/>
            <a:r>
              <a:rPr lang="en-IN" b="1" i="1" dirty="0"/>
              <a:t>Project Abstract:</a:t>
            </a:r>
          </a:p>
        </p:txBody>
      </p:sp>
      <p:sp>
        <p:nvSpPr>
          <p:cNvPr id="3" name="Subtitle 2">
            <a:extLst>
              <a:ext uri="{FF2B5EF4-FFF2-40B4-BE49-F238E27FC236}">
                <a16:creationId xmlns:a16="http://schemas.microsoft.com/office/drawing/2014/main" id="{DB16F03D-B70F-5137-4C84-B393C9E3E763}"/>
              </a:ext>
            </a:extLst>
          </p:cNvPr>
          <p:cNvSpPr>
            <a:spLocks noGrp="1"/>
          </p:cNvSpPr>
          <p:nvPr>
            <p:ph type="subTitle" idx="1"/>
          </p:nvPr>
        </p:nvSpPr>
        <p:spPr>
          <a:xfrm>
            <a:off x="678426" y="2300748"/>
            <a:ext cx="10795819" cy="3903406"/>
          </a:xfrm>
        </p:spPr>
        <p:txBody>
          <a:bodyPr>
            <a:normAutofit fontScale="92500" lnSpcReduction="20000"/>
          </a:bodyPr>
          <a:lstStyle/>
          <a:p>
            <a:pPr algn="l">
              <a:lnSpc>
                <a:spcPct val="150000"/>
              </a:lnSpc>
            </a:pPr>
            <a:r>
              <a:rPr lang="en-IN" sz="2800" dirty="0"/>
              <a:t>Our project is about creating Sports Clinic Appointment Scheduler. </a:t>
            </a:r>
          </a:p>
          <a:p>
            <a:pPr algn="l">
              <a:lnSpc>
                <a:spcPct val="150000"/>
              </a:lnSpc>
            </a:pPr>
            <a:r>
              <a:rPr lang="en-IN" sz="2800" dirty="0"/>
              <a:t>We tried to implement most of the concepts in python like Data structures </a:t>
            </a:r>
            <a:r>
              <a:rPr lang="en-IN" sz="2800" dirty="0" err="1"/>
              <a:t>i.e</a:t>
            </a:r>
            <a:endParaRPr lang="en-IN" sz="2800" dirty="0"/>
          </a:p>
          <a:p>
            <a:pPr algn="l">
              <a:lnSpc>
                <a:spcPct val="150000"/>
              </a:lnSpc>
            </a:pPr>
            <a:r>
              <a:rPr lang="en-IN" sz="2800" dirty="0"/>
              <a:t>List , Dictionary , Object oriented concepts like class , methods , we used in-built Modules like </a:t>
            </a:r>
            <a:r>
              <a:rPr lang="en-IN" sz="2800" dirty="0" err="1"/>
              <a:t>Os</a:t>
            </a:r>
            <a:r>
              <a:rPr lang="en-IN" sz="2800" dirty="0"/>
              <a:t> and </a:t>
            </a:r>
            <a:r>
              <a:rPr lang="en-IN" sz="2800" dirty="0" err="1"/>
              <a:t>Unittest</a:t>
            </a:r>
            <a:r>
              <a:rPr lang="en-IN" sz="2800" dirty="0"/>
              <a:t> , pre-defined constructors like __</a:t>
            </a:r>
            <a:r>
              <a:rPr lang="en-IN" sz="2800" dirty="0" err="1"/>
              <a:t>init</a:t>
            </a:r>
            <a:r>
              <a:rPr lang="en-IN" sz="2800" dirty="0"/>
              <a:t>__ and __name__.</a:t>
            </a:r>
          </a:p>
          <a:p>
            <a:pPr algn="l"/>
            <a:endParaRPr lang="en-IN" sz="2800" dirty="0"/>
          </a:p>
          <a:p>
            <a:pPr algn="l"/>
            <a:r>
              <a:rPr lang="en-IN" sz="2800" dirty="0"/>
              <a:t> </a:t>
            </a:r>
          </a:p>
        </p:txBody>
      </p:sp>
    </p:spTree>
    <p:extLst>
      <p:ext uri="{BB962C8B-B14F-4D97-AF65-F5344CB8AC3E}">
        <p14:creationId xmlns:p14="http://schemas.microsoft.com/office/powerpoint/2010/main" val="296500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D9C4-C3C0-9C68-DFD3-D39BD2EAFD21}"/>
              </a:ext>
            </a:extLst>
          </p:cNvPr>
          <p:cNvSpPr>
            <a:spLocks noGrp="1"/>
          </p:cNvSpPr>
          <p:nvPr>
            <p:ph type="ctrTitle"/>
          </p:nvPr>
        </p:nvSpPr>
        <p:spPr>
          <a:xfrm>
            <a:off x="-78658" y="-55562"/>
            <a:ext cx="8901119" cy="1655762"/>
          </a:xfrm>
        </p:spPr>
        <p:txBody>
          <a:bodyPr>
            <a:normAutofit/>
          </a:bodyPr>
          <a:lstStyle/>
          <a:p>
            <a:r>
              <a:rPr lang="en-IN" b="1" i="1" dirty="0" err="1"/>
              <a:t>Explaination</a:t>
            </a:r>
            <a:r>
              <a:rPr lang="en-IN" b="1" i="1" dirty="0"/>
              <a:t> of The Project</a:t>
            </a:r>
          </a:p>
        </p:txBody>
      </p:sp>
      <p:sp>
        <p:nvSpPr>
          <p:cNvPr id="3" name="Subtitle 2">
            <a:extLst>
              <a:ext uri="{FF2B5EF4-FFF2-40B4-BE49-F238E27FC236}">
                <a16:creationId xmlns:a16="http://schemas.microsoft.com/office/drawing/2014/main" id="{95631880-3276-E853-561F-E8B4EB996EAF}"/>
              </a:ext>
            </a:extLst>
          </p:cNvPr>
          <p:cNvSpPr>
            <a:spLocks noGrp="1"/>
          </p:cNvSpPr>
          <p:nvPr>
            <p:ph type="subTitle" idx="1"/>
          </p:nvPr>
        </p:nvSpPr>
        <p:spPr>
          <a:xfrm>
            <a:off x="875071" y="2025444"/>
            <a:ext cx="10156723" cy="4237703"/>
          </a:xfrm>
        </p:spPr>
        <p:txBody>
          <a:bodyPr>
            <a:normAutofit lnSpcReduction="10000"/>
          </a:bodyPr>
          <a:lstStyle/>
          <a:p>
            <a:pPr algn="l">
              <a:lnSpc>
                <a:spcPct val="150000"/>
              </a:lnSpc>
            </a:pPr>
            <a:r>
              <a:rPr lang="en-US" sz="2800" dirty="0"/>
              <a:t>This code is an implementation of a simple clinic management system using object-oriented programming in Python. The system allows the user to interact </a:t>
            </a:r>
            <a:r>
              <a:rPr lang="en-US" sz="2800" dirty="0" err="1"/>
              <a:t>wisth</a:t>
            </a:r>
            <a:r>
              <a:rPr lang="en-US" sz="2800" dirty="0"/>
              <a:t> a clinic object that has methods to create, read, update, and delete medical appointments. The appointments are stored in a text file named clinictest.txt. The system also includes methods to manage medical appointments and track the health progress of athletes.</a:t>
            </a:r>
            <a:endParaRPr lang="en-IN" sz="2800" dirty="0"/>
          </a:p>
        </p:txBody>
      </p:sp>
    </p:spTree>
    <p:extLst>
      <p:ext uri="{BB962C8B-B14F-4D97-AF65-F5344CB8AC3E}">
        <p14:creationId xmlns:p14="http://schemas.microsoft.com/office/powerpoint/2010/main" val="50490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02DA4F-AFAE-5155-7E1D-1D00DB2A6C88}"/>
              </a:ext>
            </a:extLst>
          </p:cNvPr>
          <p:cNvSpPr txBox="1"/>
          <p:nvPr/>
        </p:nvSpPr>
        <p:spPr>
          <a:xfrm>
            <a:off x="747252" y="1189704"/>
            <a:ext cx="10304206" cy="3257174"/>
          </a:xfrm>
          <a:prstGeom prst="rect">
            <a:avLst/>
          </a:prstGeom>
          <a:noFill/>
        </p:spPr>
        <p:txBody>
          <a:bodyPr wrap="square" rtlCol="0">
            <a:spAutoFit/>
          </a:bodyPr>
          <a:lstStyle/>
          <a:p>
            <a:pPr>
              <a:lnSpc>
                <a:spcPct val="150000"/>
              </a:lnSpc>
            </a:pPr>
            <a:r>
              <a:rPr lang="en-US" sz="2800" dirty="0"/>
              <a:t>The clinic class contains an instance variable </a:t>
            </a:r>
            <a:r>
              <a:rPr lang="en-US" sz="2800" dirty="0" err="1"/>
              <a:t>i</a:t>
            </a:r>
            <a:r>
              <a:rPr lang="en-US" sz="2800" dirty="0"/>
              <a:t> that is used as a counter for appointment dates. The class also contains a dictionary choices that maps user choices to methods of the class. The user is presented with a menu of options to choose from, and the corresponding method is called based on the user's choice.</a:t>
            </a:r>
            <a:endParaRPr lang="en-IN" sz="2800" dirty="0"/>
          </a:p>
        </p:txBody>
      </p:sp>
    </p:spTree>
    <p:extLst>
      <p:ext uri="{BB962C8B-B14F-4D97-AF65-F5344CB8AC3E}">
        <p14:creationId xmlns:p14="http://schemas.microsoft.com/office/powerpoint/2010/main" val="2989261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760F6-C161-0E74-A311-9887DC2819FF}"/>
              </a:ext>
            </a:extLst>
          </p:cNvPr>
          <p:cNvSpPr txBox="1"/>
          <p:nvPr/>
        </p:nvSpPr>
        <p:spPr>
          <a:xfrm>
            <a:off x="894735" y="454742"/>
            <a:ext cx="10176387" cy="5842497"/>
          </a:xfrm>
          <a:prstGeom prst="rect">
            <a:avLst/>
          </a:prstGeom>
          <a:noFill/>
        </p:spPr>
        <p:txBody>
          <a:bodyPr wrap="square" rtlCol="0">
            <a:spAutoFit/>
          </a:bodyPr>
          <a:lstStyle/>
          <a:p>
            <a:pPr>
              <a:lnSpc>
                <a:spcPct val="150000"/>
              </a:lnSpc>
            </a:pPr>
            <a:r>
              <a:rPr lang="en-US" sz="2800" dirty="0"/>
              <a:t>The create method initializes the system with some default appointments for athletes with IDs 1000 to 1004. The read method displays the current appointments in a formatted table. The update method allows the user to add a new appointment for a given athlete ID, name, and health progress data. The delete method allows the user to delete an appointment for a given athlete ID. The </a:t>
            </a:r>
            <a:r>
              <a:rPr lang="en-US" sz="2800" dirty="0" err="1"/>
              <a:t>manage_medical_appointments</a:t>
            </a:r>
            <a:r>
              <a:rPr lang="en-US" sz="2800" dirty="0"/>
              <a:t> method allows the user to adjust the date of an appointment. The </a:t>
            </a:r>
            <a:r>
              <a:rPr lang="en-US" sz="2800" dirty="0" err="1"/>
              <a:t>track_health_progress</a:t>
            </a:r>
            <a:r>
              <a:rPr lang="en-US" sz="2800" dirty="0"/>
              <a:t> method displays the health progress data for a given athlete ID.</a:t>
            </a:r>
            <a:endParaRPr lang="en-IN" sz="2800" dirty="0"/>
          </a:p>
        </p:txBody>
      </p:sp>
    </p:spTree>
    <p:extLst>
      <p:ext uri="{BB962C8B-B14F-4D97-AF65-F5344CB8AC3E}">
        <p14:creationId xmlns:p14="http://schemas.microsoft.com/office/powerpoint/2010/main" val="20563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37F0F8-A725-327A-46C2-444225A64333}"/>
              </a:ext>
            </a:extLst>
          </p:cNvPr>
          <p:cNvSpPr txBox="1"/>
          <p:nvPr/>
        </p:nvSpPr>
        <p:spPr>
          <a:xfrm>
            <a:off x="722671" y="464574"/>
            <a:ext cx="10746658" cy="4549835"/>
          </a:xfrm>
          <a:prstGeom prst="rect">
            <a:avLst/>
          </a:prstGeom>
          <a:noFill/>
        </p:spPr>
        <p:txBody>
          <a:bodyPr wrap="square" rtlCol="0">
            <a:spAutoFit/>
          </a:bodyPr>
          <a:lstStyle/>
          <a:p>
            <a:pPr>
              <a:lnSpc>
                <a:spcPct val="150000"/>
              </a:lnSpc>
            </a:pPr>
            <a:r>
              <a:rPr lang="en-US" sz="2800" dirty="0"/>
              <a:t>The code also includes a test class </a:t>
            </a:r>
            <a:r>
              <a:rPr lang="en-US" sz="2800" dirty="0" err="1"/>
              <a:t>Testclinic</a:t>
            </a:r>
            <a:r>
              <a:rPr lang="en-US" sz="2800" dirty="0"/>
              <a:t> that inherits from </a:t>
            </a:r>
            <a:r>
              <a:rPr lang="en-US" sz="2800" dirty="0" err="1"/>
              <a:t>unittest.TestCase</a:t>
            </a:r>
            <a:r>
              <a:rPr lang="en-US" sz="2800" dirty="0"/>
              <a:t>. </a:t>
            </a:r>
          </a:p>
          <a:p>
            <a:pPr>
              <a:lnSpc>
                <a:spcPct val="150000"/>
              </a:lnSpc>
            </a:pPr>
            <a:r>
              <a:rPr lang="en-US" sz="2800" dirty="0"/>
              <a:t>The test class contains a single test method </a:t>
            </a:r>
            <a:r>
              <a:rPr lang="en-US" sz="2800" dirty="0" err="1"/>
              <a:t>test_create</a:t>
            </a:r>
            <a:r>
              <a:rPr lang="en-US" sz="2800" dirty="0"/>
              <a:t> that checks if the create method initializes the system with the correct number of default appointments. The test method creates a clinic object and calls the create method, then checks if the length of the appoint list is equal to the expected number of appointments</a:t>
            </a:r>
            <a:endParaRPr lang="en-IN" sz="2800" dirty="0"/>
          </a:p>
        </p:txBody>
      </p:sp>
    </p:spTree>
    <p:extLst>
      <p:ext uri="{BB962C8B-B14F-4D97-AF65-F5344CB8AC3E}">
        <p14:creationId xmlns:p14="http://schemas.microsoft.com/office/powerpoint/2010/main" val="717598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EAD3-78FF-57F0-5EB3-034926FE2B16}"/>
              </a:ext>
            </a:extLst>
          </p:cNvPr>
          <p:cNvSpPr>
            <a:spLocks noGrp="1"/>
          </p:cNvSpPr>
          <p:nvPr>
            <p:ph type="title"/>
          </p:nvPr>
        </p:nvSpPr>
        <p:spPr/>
        <p:txBody>
          <a:bodyPr/>
          <a:lstStyle/>
          <a:p>
            <a:r>
              <a:rPr lang="en-IN" b="1" i="1" dirty="0"/>
              <a:t>Module Description :</a:t>
            </a:r>
          </a:p>
        </p:txBody>
      </p:sp>
      <p:sp>
        <p:nvSpPr>
          <p:cNvPr id="3" name="Content Placeholder 2">
            <a:extLst>
              <a:ext uri="{FF2B5EF4-FFF2-40B4-BE49-F238E27FC236}">
                <a16:creationId xmlns:a16="http://schemas.microsoft.com/office/drawing/2014/main" id="{1AE2FBC4-6F35-1B6B-238C-815C81018EA1}"/>
              </a:ext>
            </a:extLst>
          </p:cNvPr>
          <p:cNvSpPr>
            <a:spLocks noGrp="1"/>
          </p:cNvSpPr>
          <p:nvPr>
            <p:ph idx="1"/>
          </p:nvPr>
        </p:nvSpPr>
        <p:spPr/>
        <p:txBody>
          <a:bodyPr/>
          <a:lstStyle/>
          <a:p>
            <a:pPr marL="0" indent="0">
              <a:buNone/>
            </a:pPr>
            <a:r>
              <a:rPr lang="en-IN" dirty="0"/>
              <a:t>In this project we used six methods :</a:t>
            </a:r>
          </a:p>
          <a:p>
            <a:pPr marL="0" indent="0">
              <a:buNone/>
            </a:pPr>
            <a:endParaRPr lang="en-IN" dirty="0"/>
          </a:p>
          <a:p>
            <a:pPr>
              <a:buFont typeface="Wingdings" panose="05000000000000000000" pitchFamily="2" charset="2"/>
              <a:buChar char="§"/>
            </a:pPr>
            <a:r>
              <a:rPr lang="en-IN" dirty="0"/>
              <a:t>Create</a:t>
            </a:r>
          </a:p>
          <a:p>
            <a:pPr>
              <a:buFont typeface="Wingdings" panose="05000000000000000000" pitchFamily="2" charset="2"/>
              <a:buChar char="§"/>
            </a:pPr>
            <a:r>
              <a:rPr lang="en-IN" dirty="0"/>
              <a:t>Read</a:t>
            </a:r>
          </a:p>
          <a:p>
            <a:pPr>
              <a:buFont typeface="Wingdings" panose="05000000000000000000" pitchFamily="2" charset="2"/>
              <a:buChar char="§"/>
            </a:pPr>
            <a:r>
              <a:rPr lang="en-IN" dirty="0"/>
              <a:t>Update</a:t>
            </a:r>
          </a:p>
          <a:p>
            <a:pPr>
              <a:buFont typeface="Wingdings" panose="05000000000000000000" pitchFamily="2" charset="2"/>
              <a:buChar char="§"/>
            </a:pPr>
            <a:r>
              <a:rPr lang="en-IN" dirty="0"/>
              <a:t>Delete</a:t>
            </a:r>
          </a:p>
          <a:p>
            <a:pPr>
              <a:buFont typeface="Wingdings" panose="05000000000000000000" pitchFamily="2" charset="2"/>
              <a:buChar char="§"/>
            </a:pPr>
            <a:r>
              <a:rPr lang="en-IN" dirty="0" err="1"/>
              <a:t>Manage_medical_appointments</a:t>
            </a:r>
            <a:endParaRPr lang="en-IN" dirty="0"/>
          </a:p>
          <a:p>
            <a:pPr>
              <a:buFont typeface="Wingdings" panose="05000000000000000000" pitchFamily="2" charset="2"/>
              <a:buChar char="§"/>
            </a:pPr>
            <a:r>
              <a:rPr lang="en-IN" dirty="0" err="1"/>
              <a:t>Track_health_progress</a:t>
            </a:r>
            <a:endParaRPr lang="en-IN" dirty="0"/>
          </a:p>
        </p:txBody>
      </p:sp>
    </p:spTree>
    <p:extLst>
      <p:ext uri="{BB962C8B-B14F-4D97-AF65-F5344CB8AC3E}">
        <p14:creationId xmlns:p14="http://schemas.microsoft.com/office/powerpoint/2010/main" val="34283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DC380-0616-B102-1051-65F503A78AC4}"/>
              </a:ext>
            </a:extLst>
          </p:cNvPr>
          <p:cNvSpPr txBox="1"/>
          <p:nvPr/>
        </p:nvSpPr>
        <p:spPr>
          <a:xfrm>
            <a:off x="820993" y="634180"/>
            <a:ext cx="10790904" cy="5196166"/>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800" dirty="0"/>
              <a:t>create(): </a:t>
            </a:r>
          </a:p>
          <a:p>
            <a:pPr>
              <a:lnSpc>
                <a:spcPct val="150000"/>
              </a:lnSpc>
            </a:pPr>
            <a:r>
              <a:rPr lang="en-US" sz="2800" dirty="0"/>
              <a:t>     This method initializes the appointment list with default values. It creates a list of athlete IDs, names, progress data, and appointments. It then extends the corresponding lists with these default values.</a:t>
            </a:r>
          </a:p>
          <a:p>
            <a:pPr marL="457200" indent="-457200">
              <a:lnSpc>
                <a:spcPct val="150000"/>
              </a:lnSpc>
              <a:buFont typeface="Wingdings" panose="05000000000000000000" pitchFamily="2" charset="2"/>
              <a:buChar char="§"/>
            </a:pPr>
            <a:r>
              <a:rPr lang="en-US" sz="2800" dirty="0"/>
              <a:t>read(): </a:t>
            </a:r>
          </a:p>
          <a:p>
            <a:pPr>
              <a:lnSpc>
                <a:spcPct val="150000"/>
              </a:lnSpc>
            </a:pPr>
            <a:r>
              <a:rPr lang="en-US" sz="2800" dirty="0"/>
              <a:t>     This method prints the appointment list, including the athlete ID, name, and appointment date. It loops through the range of the name list and prints the corresponding values from the other lists.</a:t>
            </a:r>
          </a:p>
        </p:txBody>
      </p:sp>
    </p:spTree>
    <p:extLst>
      <p:ext uri="{BB962C8B-B14F-4D97-AF65-F5344CB8AC3E}">
        <p14:creationId xmlns:p14="http://schemas.microsoft.com/office/powerpoint/2010/main" val="2956445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AB376-AE47-18D4-FB94-DBE933CF8AB2}"/>
              </a:ext>
            </a:extLst>
          </p:cNvPr>
          <p:cNvSpPr txBox="1"/>
          <p:nvPr/>
        </p:nvSpPr>
        <p:spPr>
          <a:xfrm>
            <a:off x="570270" y="184586"/>
            <a:ext cx="10844980" cy="6488828"/>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800" dirty="0"/>
              <a:t>update(): </a:t>
            </a:r>
          </a:p>
          <a:p>
            <a:pPr>
              <a:lnSpc>
                <a:spcPct val="150000"/>
              </a:lnSpc>
            </a:pPr>
            <a:r>
              <a:rPr lang="en-US" sz="2800" dirty="0"/>
              <a:t>       This method updates the appointment list with new values. It takes user input for the athlete ID, name, health, heart rate, and stamina. It then appends these values to the corresponding lists and increments the </a:t>
            </a:r>
            <a:r>
              <a:rPr lang="en-US" sz="2800" dirty="0" err="1"/>
              <a:t>i</a:t>
            </a:r>
            <a:r>
              <a:rPr lang="en-US" sz="2800" dirty="0"/>
              <a:t> attribute of the class.</a:t>
            </a:r>
          </a:p>
          <a:p>
            <a:pPr marL="457200" indent="-457200">
              <a:lnSpc>
                <a:spcPct val="150000"/>
              </a:lnSpc>
              <a:buFont typeface="Wingdings" panose="05000000000000000000" pitchFamily="2" charset="2"/>
              <a:buChar char="§"/>
            </a:pPr>
            <a:r>
              <a:rPr lang="en-US" sz="2800" dirty="0"/>
              <a:t>delete(): </a:t>
            </a:r>
          </a:p>
          <a:p>
            <a:pPr>
              <a:lnSpc>
                <a:spcPct val="150000"/>
              </a:lnSpc>
            </a:pPr>
            <a:r>
              <a:rPr lang="en-US" sz="2800" dirty="0"/>
              <a:t>   This method deletes an appointment from the list based on the athlete ID. It loops through the range of the name list and checks if the athlete ID matches the input ID. If it does, it sets the corresponding values in the lists to None.</a:t>
            </a:r>
            <a:endParaRPr lang="en-IN" sz="2800" dirty="0"/>
          </a:p>
        </p:txBody>
      </p:sp>
    </p:spTree>
    <p:extLst>
      <p:ext uri="{BB962C8B-B14F-4D97-AF65-F5344CB8AC3E}">
        <p14:creationId xmlns:p14="http://schemas.microsoft.com/office/powerpoint/2010/main" val="3834688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1337</TotalTime>
  <Words>801</Words>
  <Application>Microsoft Office PowerPoint</Application>
  <PresentationFormat>Widescreen</PresentationFormat>
  <Paragraphs>43</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Agency FB</vt:lpstr>
      <vt:lpstr>Algerian</vt:lpstr>
      <vt:lpstr>Arial</vt:lpstr>
      <vt:lpstr>Arial Rounded MT Bold</vt:lpstr>
      <vt:lpstr>Calibri</vt:lpstr>
      <vt:lpstr>Calibri Light</vt:lpstr>
      <vt:lpstr>Wingdings</vt:lpstr>
      <vt:lpstr>Office Theme</vt:lpstr>
      <vt:lpstr>PowerPoint Presentation</vt:lpstr>
      <vt:lpstr>Project Abstract:</vt:lpstr>
      <vt:lpstr>Explaination of The Project</vt:lpstr>
      <vt:lpstr>PowerPoint Presentation</vt:lpstr>
      <vt:lpstr>PowerPoint Presentation</vt:lpstr>
      <vt:lpstr>PowerPoint Presentation</vt:lpstr>
      <vt:lpstr>Module Description :</vt:lpstr>
      <vt:lpstr>PowerPoint Presentation</vt:lpstr>
      <vt:lpstr>PowerPoint Presentation</vt:lpstr>
      <vt:lpstr>PowerPoint Presentation</vt:lpstr>
      <vt:lpstr>PowerPoint Presentation</vt:lpstr>
      <vt:lpstr>PowerPoint Presentation</vt:lpstr>
      <vt:lpstr>Result : Output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Abstract:</dc:title>
  <dc:creator>prerana bellure</dc:creator>
  <cp:lastModifiedBy>prerana bellure</cp:lastModifiedBy>
  <cp:revision>3</cp:revision>
  <dcterms:created xsi:type="dcterms:W3CDTF">2024-05-01T05:29:15Z</dcterms:created>
  <dcterms:modified xsi:type="dcterms:W3CDTF">2024-05-02T09:37:14Z</dcterms:modified>
</cp:coreProperties>
</file>